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1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notesSlides/notesSlide2.xml" ContentType="application/vnd.openxmlformats-officedocument.presentationml.notesSlide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notesSlides/notesSlide3.xml" ContentType="application/vnd.openxmlformats-officedocument.presentationml.notesSlide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notesSlides/notesSlide4.xml" ContentType="application/vnd.openxmlformats-officedocument.presentationml.notesSlide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notesSlides/notesSlide5.xml" ContentType="application/vnd.openxmlformats-officedocument.presentationml.notesSlide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6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8"/>
  </p:notesMasterIdLst>
  <p:handoutMasterIdLst>
    <p:handoutMasterId r:id="rId19"/>
  </p:handoutMasterIdLst>
  <p:sldIdLst>
    <p:sldId id="266" r:id="rId3"/>
    <p:sldId id="267" r:id="rId4"/>
    <p:sldId id="268" r:id="rId5"/>
    <p:sldId id="279" r:id="rId6"/>
    <p:sldId id="294" r:id="rId7"/>
    <p:sldId id="299" r:id="rId8"/>
    <p:sldId id="295" r:id="rId9"/>
    <p:sldId id="300" r:id="rId10"/>
    <p:sldId id="296" r:id="rId11"/>
    <p:sldId id="301" r:id="rId12"/>
    <p:sldId id="297" r:id="rId13"/>
    <p:sldId id="302" r:id="rId14"/>
    <p:sldId id="298" r:id="rId15"/>
    <p:sldId id="303" r:id="rId16"/>
    <p:sldId id="274" r:id="rId17"/>
  </p:sldIdLst>
  <p:sldSz cx="12192000" cy="6858000"/>
  <p:notesSz cx="6858000" cy="9144000"/>
  <p:embeddedFontLst>
    <p:embeddedFont>
      <p:font typeface="思源宋体 CN Heavy" panose="02020900000000000000" pitchFamily="18" charset="-122"/>
      <p:bold r:id="rId20"/>
    </p:embeddedFont>
    <p:embeddedFont>
      <p:font typeface="思源宋体 CN Medium" panose="02020500000000000000" pitchFamily="18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DBF5"/>
    <a:srgbClr val="EBD7F4"/>
    <a:srgbClr val="421E6C"/>
    <a:srgbClr val="4D2275"/>
    <a:srgbClr val="521D79"/>
    <a:srgbClr val="642A86"/>
    <a:srgbClr val="702E8F"/>
    <a:srgbClr val="7C2E9B"/>
    <a:srgbClr val="431A6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62"/>
      </p:cViewPr>
      <p:guideLst>
        <p:guide orient="horz" pos="2160"/>
        <p:guide pos="38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宋体 CN Heavy" panose="02020900000000000000" charset="-122"/>
              </a:rPr>
              <a:t>2025/1/10</a:t>
            </a:fld>
            <a:endParaRPr lang="zh-CN" altLang="en-US">
              <a:latin typeface="思源宋体 CN Heavy" panose="020209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宋体 CN Heavy" panose="02020900000000000000" charset="-122"/>
              </a:rPr>
              <a:t>‹#›</a:t>
            </a:fld>
            <a:endParaRPr lang="zh-CN" altLang="en-US">
              <a:latin typeface="思源宋体 CN Heavy" panose="020209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80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188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3.xml"/><Relationship Id="rId4" Type="http://schemas.openxmlformats.org/officeDocument/2006/relationships/tags" Target="../tags/tag7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8.xml"/><Relationship Id="rId4" Type="http://schemas.openxmlformats.org/officeDocument/2006/relationships/tags" Target="../tags/tag77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83.xml"/><Relationship Id="rId4" Type="http://schemas.openxmlformats.org/officeDocument/2006/relationships/tags" Target="../tags/tag8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0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5.xml"/><Relationship Id="rId4" Type="http://schemas.openxmlformats.org/officeDocument/2006/relationships/tags" Target="../tags/tag11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19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4.xml"/><Relationship Id="rId4" Type="http://schemas.openxmlformats.org/officeDocument/2006/relationships/tags" Target="../tags/tag12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63.xml"/><Relationship Id="rId18" Type="http://schemas.openxmlformats.org/officeDocument/2006/relationships/tags" Target="../tags/tag68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67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66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65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10" Type="http://schemas.openxmlformats.org/officeDocument/2006/relationships/image" Target="../media/image1.jpeg"/><Relationship Id="rId4" Type="http://schemas.openxmlformats.org/officeDocument/2006/relationships/tags" Target="../tags/tag128.xml"/><Relationship Id="rId9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openxmlformats.org/officeDocument/2006/relationships/tags" Target="../tags/tag208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10" Type="http://schemas.openxmlformats.org/officeDocument/2006/relationships/image" Target="../media/image8.png"/><Relationship Id="rId4" Type="http://schemas.openxmlformats.org/officeDocument/2006/relationships/tags" Target="../tags/tag209.xml"/><Relationship Id="rId9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7" Type="http://schemas.openxmlformats.org/officeDocument/2006/relationships/image" Target="../media/image1.jpeg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19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9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5.xml"/><Relationship Id="rId7" Type="http://schemas.openxmlformats.org/officeDocument/2006/relationships/image" Target="../media/image1.jpeg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27.xml"/><Relationship Id="rId4" Type="http://schemas.openxmlformats.org/officeDocument/2006/relationships/tags" Target="../tags/tag22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230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9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41.xml"/><Relationship Id="rId3" Type="http://schemas.openxmlformats.org/officeDocument/2006/relationships/tags" Target="../tags/tag236.xml"/><Relationship Id="rId7" Type="http://schemas.openxmlformats.org/officeDocument/2006/relationships/tags" Target="../tags/tag240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10" Type="http://schemas.openxmlformats.org/officeDocument/2006/relationships/image" Target="../media/image1.jpeg"/><Relationship Id="rId4" Type="http://schemas.openxmlformats.org/officeDocument/2006/relationships/tags" Target="../tags/tag237.xml"/><Relationship Id="rId9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21" Type="http://schemas.openxmlformats.org/officeDocument/2006/relationships/tags" Target="../tags/tag153.xml"/><Relationship Id="rId34" Type="http://schemas.openxmlformats.org/officeDocument/2006/relationships/tags" Target="../tags/tag166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tags" Target="../tags/tag165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tags" Target="../tags/tag164.xml"/><Relationship Id="rId37" Type="http://schemas.openxmlformats.org/officeDocument/2006/relationships/image" Target="../media/image1.jpeg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36" Type="http://schemas.openxmlformats.org/officeDocument/2006/relationships/slideLayout" Target="../slideLayouts/slideLayout18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Relationship Id="rId35" Type="http://schemas.openxmlformats.org/officeDocument/2006/relationships/tags" Target="../tags/tag167.xml"/><Relationship Id="rId8" Type="http://schemas.openxmlformats.org/officeDocument/2006/relationships/tags" Target="../tags/tag140.xml"/><Relationship Id="rId3" Type="http://schemas.openxmlformats.org/officeDocument/2006/relationships/tags" Target="../tags/tag1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1.jpe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72.xml"/><Relationship Id="rId4" Type="http://schemas.openxmlformats.org/officeDocument/2006/relationships/tags" Target="../tags/tag17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175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6" Type="http://schemas.openxmlformats.org/officeDocument/2006/relationships/tags" Target="../tags/tag178.xml"/><Relationship Id="rId11" Type="http://schemas.openxmlformats.org/officeDocument/2006/relationships/image" Target="../media/image4.svg"/><Relationship Id="rId5" Type="http://schemas.openxmlformats.org/officeDocument/2006/relationships/tags" Target="../tags/tag177.xml"/><Relationship Id="rId10" Type="http://schemas.openxmlformats.org/officeDocument/2006/relationships/image" Target="../media/image3.png"/><Relationship Id="rId4" Type="http://schemas.openxmlformats.org/officeDocument/2006/relationships/tags" Target="../tags/tag176.xml"/><Relationship Id="rId9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7" Type="http://schemas.openxmlformats.org/officeDocument/2006/relationships/image" Target="../media/image1.jpe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83.xml"/><Relationship Id="rId4" Type="http://schemas.openxmlformats.org/officeDocument/2006/relationships/tags" Target="../tags/tag18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86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tags" Target="../tags/tag189.xml"/><Relationship Id="rId11" Type="http://schemas.openxmlformats.org/officeDocument/2006/relationships/image" Target="../media/image6.svg"/><Relationship Id="rId5" Type="http://schemas.openxmlformats.org/officeDocument/2006/relationships/tags" Target="../tags/tag188.xml"/><Relationship Id="rId10" Type="http://schemas.openxmlformats.org/officeDocument/2006/relationships/image" Target="../media/image5.png"/><Relationship Id="rId4" Type="http://schemas.openxmlformats.org/officeDocument/2006/relationships/tags" Target="../tags/tag187.xml"/><Relationship Id="rId9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7" Type="http://schemas.openxmlformats.org/officeDocument/2006/relationships/image" Target="../media/image1.jpe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94.xml"/><Relationship Id="rId4" Type="http://schemas.openxmlformats.org/officeDocument/2006/relationships/tags" Target="../tags/tag19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197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10" Type="http://schemas.openxmlformats.org/officeDocument/2006/relationships/image" Target="../media/image7.png"/><Relationship Id="rId4" Type="http://schemas.openxmlformats.org/officeDocument/2006/relationships/tags" Target="../tags/tag198.xml"/><Relationship Id="rId9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03.xml"/><Relationship Id="rId7" Type="http://schemas.openxmlformats.org/officeDocument/2006/relationships/image" Target="../media/image1.jpeg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05.xml"/><Relationship Id="rId4" Type="http://schemas.openxmlformats.org/officeDocument/2006/relationships/tags" Target="../tags/tag2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395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504565"/>
            <a:ext cx="7416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Rust</a:t>
            </a:r>
            <a:r>
              <a:rPr lang="zh-CN" altLang="en-US" sz="36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异步串口驱动模块设计与实现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7855" y="2346960"/>
            <a:ext cx="59664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毕业设计开题报告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711835" y="4677410"/>
            <a:ext cx="4344035" cy="589280"/>
            <a:chOff x="1435" y="5173"/>
            <a:chExt cx="3267" cy="702"/>
          </a:xfrm>
        </p:grpSpPr>
        <p:sp>
          <p:nvSpPr>
            <p:cNvPr id="98" name="圆角矩形 97"/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965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研究目标和内容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042964"/>
            <a:ext cx="10126980" cy="56204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参考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embassy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中异步运行实现</a:t>
            </a:r>
            <a:endParaRPr lang="zh-CN" altLang="en-US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环境：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-&gt; 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目标：跨操作系统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文件系统的异步串口驱动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内容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实现开发板各种外设的异步驱动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）复现：在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环境对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</a:t>
            </a:r>
            <a:endParaRPr lang="en-US" altLang="zh-CN" sz="1600" spc="100" dirty="0">
              <a:solidFill>
                <a:schemeClr val="tx1">
                  <a:lumMod val="50000"/>
                  <a:lumOff val="50000"/>
                </a:schemeClr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）基础：在星光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开发板上对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）进阶：实现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卡闪存块设备异步驱动，支持在开发板上运行文件系统并通过相应测例集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性能测试和特征分析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）性能测试设想：压力测试、兼容性测试、延迟测试、稳定性测试、边界条件测试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）特征分析设想：数据可视化、瓶颈定位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3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异步的优越性？比如和传统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实现的对照试验</a:t>
            </a:r>
            <a:endParaRPr lang="en-US" altLang="zh-CN" sz="16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0FDCD6C0-7F75-4D71-8EFF-94E19179455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3075" t="29769" r="60386" b="10150"/>
          <a:stretch/>
        </p:blipFill>
        <p:spPr>
          <a:xfrm>
            <a:off x="8894038" y="435021"/>
            <a:ext cx="3297327" cy="4199122"/>
          </a:xfrm>
          <a:prstGeom prst="rect">
            <a:avLst/>
          </a:prstGeom>
        </p:spPr>
      </p:pic>
      <p:sp>
        <p:nvSpPr>
          <p:cNvPr id="13" name="TextBox 29">
            <a:extLst>
              <a:ext uri="{FF2B5EF4-FFF2-40B4-BE49-F238E27FC236}">
                <a16:creationId xmlns:a16="http://schemas.microsoft.com/office/drawing/2014/main" id="{83CCD857-2004-49A1-9379-A7F66108F7B6}"/>
              </a:ext>
            </a:extLst>
          </p:cNvPr>
          <p:cNvSpPr txBox="1"/>
          <p:nvPr/>
        </p:nvSpPr>
        <p:spPr>
          <a:xfrm>
            <a:off x="8527415" y="131857"/>
            <a:ext cx="4038193" cy="33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en-US" altLang="zh-CN" sz="12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[https://github.com/Godones/Alien]</a:t>
            </a:r>
            <a:endParaRPr lang="zh-CN" altLang="en-US" sz="12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计划和进度安排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05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457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计划和进度安排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35D85881-D942-4DD6-94FD-E32A8A7AD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490239"/>
              </p:ext>
            </p:extLst>
          </p:nvPr>
        </p:nvGraphicFramePr>
        <p:xfrm>
          <a:off x="1219200" y="1787366"/>
          <a:ext cx="10360026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3342">
                  <a:extLst>
                    <a:ext uri="{9D8B030D-6E8A-4147-A177-3AD203B41FA5}">
                      <a16:colId xmlns:a16="http://schemas.microsoft.com/office/drawing/2014/main" val="540804947"/>
                    </a:ext>
                  </a:extLst>
                </a:gridCol>
                <a:gridCol w="2756958">
                  <a:extLst>
                    <a:ext uri="{9D8B030D-6E8A-4147-A177-3AD203B41FA5}">
                      <a16:colId xmlns:a16="http://schemas.microsoft.com/office/drawing/2014/main" val="2929059242"/>
                    </a:ext>
                  </a:extLst>
                </a:gridCol>
                <a:gridCol w="4149726">
                  <a:extLst>
                    <a:ext uri="{9D8B030D-6E8A-4147-A177-3AD203B41FA5}">
                      <a16:colId xmlns:a16="http://schemas.microsoft.com/office/drawing/2014/main" val="3058687429"/>
                    </a:ext>
                  </a:extLst>
                </a:gridCol>
              </a:tblGrid>
              <a:tr h="29420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eTime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event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87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2024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调研确定选题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551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开题答辩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29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继续学习</a:t>
                      </a:r>
                      <a:r>
                        <a:rPr lang="en-US" altLang="zh-CN" dirty="0"/>
                        <a:t>Rust</a:t>
                      </a:r>
                      <a:r>
                        <a:rPr lang="zh-CN" altLang="en-US" dirty="0"/>
                        <a:t>、异步串口驱动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466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 </a:t>
                      </a:r>
                      <a:r>
                        <a:rPr lang="en-US" altLang="zh-CN" dirty="0"/>
                        <a:t>QEMU </a:t>
                      </a:r>
                      <a:r>
                        <a:rPr lang="zh-CN" altLang="en-US" dirty="0"/>
                        <a:t>上复现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16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在开发板上成功跑异步串口驱动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26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块设备异步驱动编写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41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中期答辩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7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块设备异步驱动，模拟与上板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208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写论文，准备答辩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27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进行毕设答辩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940702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8706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 dirty="0">
                  <a:latin typeface="思源宋体 CN Heavy" panose="02020900000000000000" charset="-122"/>
                  <a:ea typeface="思源宋体 CN Heavy" panose="02020900000000000000" charset="-122"/>
                </a:rPr>
                <a:t>参考文献与资料</a:t>
              </a:r>
              <a:endParaRPr lang="zh-CN" altLang="en-US" sz="3200" b="1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06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参考文献与资料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49"/>
            <a:ext cx="10927080" cy="52296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方兴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秦琦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刘维国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多线程异步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模型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舰船电子对抗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,2005(04)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段楠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异步非阻塞网络通讯技术研究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现代计算机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,2019(17)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[3]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rCore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-OS.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https://github.com/rcore-os/arceos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林晨：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https://github.com/BITcyman/Rust-os-learning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Harris T. Special Topic: AC – Composable Asynchronous IO For Native Languages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[6]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Zhu L , Huang L , Fu P ,et al. The upgrade to the EAST poloidal field power supply monitoring system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[7]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Kwon G , Lee W , Lee T ,et al. Development of a real-time data archive system for a KSTAR real-time network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[8]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Jan Axelson. Serial Port Complete: COM Ports, USB Virtual COM Ports, and Ports for Embedded Systems</a:t>
            </a:r>
            <a:endParaRPr lang="zh-CN" altLang="en-US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980203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522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277235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请各位老师批评指正</a:t>
            </a:r>
            <a:endParaRPr lang="zh-CN" altLang="en-US" sz="4800" dirty="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855" y="2447290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谢谢</a:t>
            </a:r>
          </a:p>
        </p:txBody>
      </p: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3B46DA0-4FDF-493D-A5A9-8B0153092E9D}"/>
              </a:ext>
            </a:extLst>
          </p:cNvPr>
          <p:cNvGrpSpPr/>
          <p:nvPr/>
        </p:nvGrpSpPr>
        <p:grpSpPr>
          <a:xfrm>
            <a:off x="710565" y="4824730"/>
            <a:ext cx="4344035" cy="589280"/>
            <a:chOff x="1435" y="5173"/>
            <a:chExt cx="3267" cy="702"/>
          </a:xfrm>
        </p:grpSpPr>
        <p:sp>
          <p:nvSpPr>
            <p:cNvPr id="34" name="圆角矩形 97">
              <a:extLst>
                <a:ext uri="{FF2B5EF4-FFF2-40B4-BE49-F238E27FC236}">
                  <a16:creationId xmlns:a16="http://schemas.microsoft.com/office/drawing/2014/main" id="{2D8CF026-19CC-4682-8376-B6B24529828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C7B795D-5094-4C2F-AFDC-CD22E902F012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3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31000">
                <a:srgbClr val="FFFFFF"/>
              </a:gs>
              <a:gs pos="100000">
                <a:srgbClr val="FFFFFF">
                  <a:alpha val="40000"/>
                </a:srgbClr>
              </a:gs>
            </a:gsLst>
            <a:lin ang="44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31470" y="2276475"/>
            <a:ext cx="1082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目</a:t>
            </a:r>
          </a:p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录</a:t>
            </a: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 rot="5400000">
            <a:off x="485775" y="3255010"/>
            <a:ext cx="2049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>
                <a:solidFill>
                  <a:schemeClr val="lt1">
                    <a:alpha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Contents</a:t>
            </a:r>
          </a:p>
        </p:txBody>
      </p:sp>
      <p:grpSp>
        <p:nvGrpSpPr>
          <p:cNvPr id="21" name="组合 20"/>
          <p:cNvGrpSpPr/>
          <p:nvPr>
            <p:custDataLst>
              <p:tags r:id="rId6"/>
            </p:custDataLst>
          </p:nvPr>
        </p:nvGrpSpPr>
        <p:grpSpPr>
          <a:xfrm>
            <a:off x="2928620" y="1355090"/>
            <a:ext cx="3872865" cy="1179830"/>
            <a:chOff x="4584" y="3259"/>
            <a:chExt cx="6099" cy="1858"/>
          </a:xfrm>
        </p:grpSpPr>
        <p:sp>
          <p:nvSpPr>
            <p:cNvPr id="8" name="矩形 7"/>
            <p:cNvSpPr/>
            <p:nvPr>
              <p:custDataLst>
                <p:tags r:id="rId32"/>
              </p:custDataLst>
            </p:nvPr>
          </p:nvSpPr>
          <p:spPr>
            <a:xfrm>
              <a:off x="4584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33"/>
              </p:custDataLst>
            </p:nvPr>
          </p:nvSpPr>
          <p:spPr>
            <a:xfrm>
              <a:off x="4909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研究背景和意义</a:t>
              </a: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9392" y="3826"/>
              <a:ext cx="1291" cy="1291"/>
              <a:chOff x="11184" y="6758"/>
              <a:chExt cx="1200" cy="1200"/>
            </a:xfrm>
          </p:grpSpPr>
          <p:sp>
            <p:nvSpPr>
              <p:cNvPr id="15" name="圆角矩形 14"/>
              <p:cNvSpPr/>
              <p:nvPr>
                <p:custDataLst>
                  <p:tags r:id="rId3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3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01</a:t>
                </a: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7"/>
            </p:custDataLst>
          </p:nvPr>
        </p:nvGrpSpPr>
        <p:grpSpPr>
          <a:xfrm>
            <a:off x="7681595" y="1355090"/>
            <a:ext cx="3848100" cy="1179830"/>
            <a:chOff x="11387" y="3259"/>
            <a:chExt cx="6060" cy="1858"/>
          </a:xfrm>
        </p:grpSpPr>
        <p:sp>
          <p:nvSpPr>
            <p:cNvPr id="11" name="矩形 10"/>
            <p:cNvSpPr/>
            <p:nvPr>
              <p:custDataLst>
                <p:tags r:id="rId28"/>
              </p:custDataLst>
            </p:nvPr>
          </p:nvSpPr>
          <p:spPr>
            <a:xfrm>
              <a:off x="11387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29"/>
              </p:custDataLst>
            </p:nvPr>
          </p:nvSpPr>
          <p:spPr>
            <a:xfrm>
              <a:off x="11824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研究概况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6156" y="3826"/>
              <a:ext cx="1291" cy="1291"/>
              <a:chOff x="11184" y="6758"/>
              <a:chExt cx="1200" cy="1200"/>
            </a:xfrm>
          </p:grpSpPr>
          <p:sp>
            <p:nvSpPr>
              <p:cNvPr id="18" name="圆角矩形 17"/>
              <p:cNvSpPr/>
              <p:nvPr>
                <p:custDataLst>
                  <p:tags r:id="rId30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02</a:t>
                </a:r>
              </a:p>
            </p:txBody>
          </p:sp>
        </p:grpSp>
      </p:grpSp>
      <p:grpSp>
        <p:nvGrpSpPr>
          <p:cNvPr id="3" name="组合 2"/>
          <p:cNvGrpSpPr/>
          <p:nvPr>
            <p:custDataLst>
              <p:tags r:id="rId8"/>
            </p:custDataLst>
          </p:nvPr>
        </p:nvGrpSpPr>
        <p:grpSpPr>
          <a:xfrm>
            <a:off x="2928620" y="2651284"/>
            <a:ext cx="3844925" cy="1179830"/>
            <a:chOff x="4584" y="6382"/>
            <a:chExt cx="6055" cy="1858"/>
          </a:xfrm>
        </p:grpSpPr>
        <p:sp>
          <p:nvSpPr>
            <p:cNvPr id="61" name="矩形 60"/>
            <p:cNvSpPr/>
            <p:nvPr>
              <p:custDataLst>
                <p:tags r:id="rId24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3" name="文本框 62"/>
            <p:cNvSpPr txBox="1"/>
            <p:nvPr>
              <p:custDataLst>
                <p:tags r:id="rId25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研究选题</a:t>
              </a: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65" name="圆角矩形 64"/>
              <p:cNvSpPr/>
              <p:nvPr>
                <p:custDataLst>
                  <p:tags r:id="rId26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66" name="文本框 65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03</a:t>
                </a: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9"/>
            </p:custDataLst>
          </p:nvPr>
        </p:nvGrpSpPr>
        <p:grpSpPr>
          <a:xfrm>
            <a:off x="7681595" y="2647791"/>
            <a:ext cx="3848100" cy="1186815"/>
            <a:chOff x="11387" y="6371"/>
            <a:chExt cx="6060" cy="1869"/>
          </a:xfrm>
        </p:grpSpPr>
        <p:sp>
          <p:nvSpPr>
            <p:cNvPr id="68" name="矩形 67"/>
            <p:cNvSpPr/>
            <p:nvPr>
              <p:custDataLst>
                <p:tags r:id="rId20"/>
              </p:custDataLst>
            </p:nvPr>
          </p:nvSpPr>
          <p:spPr>
            <a:xfrm>
              <a:off x="11387" y="6371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21"/>
              </p:custDataLst>
            </p:nvPr>
          </p:nvSpPr>
          <p:spPr>
            <a:xfrm>
              <a:off x="11824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研究目标和内容</a:t>
              </a:r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16156" y="6949"/>
              <a:ext cx="1291" cy="1291"/>
              <a:chOff x="11184" y="6758"/>
              <a:chExt cx="1200" cy="1200"/>
            </a:xfrm>
          </p:grpSpPr>
          <p:sp>
            <p:nvSpPr>
              <p:cNvPr id="72" name="圆角矩形 71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04</a:t>
                </a:r>
              </a:p>
            </p:txBody>
          </p:sp>
        </p:grpSp>
      </p:grpSp>
      <p:sp>
        <p:nvSpPr>
          <p:cNvPr id="74" name="文本框 73"/>
          <p:cNvSpPr txBox="1"/>
          <p:nvPr/>
        </p:nvSpPr>
        <p:spPr>
          <a:xfrm>
            <a:off x="13386435" y="38271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10"/>
            </p:custDataLst>
          </p:nvPr>
        </p:nvGrpSpPr>
        <p:grpSpPr>
          <a:xfrm>
            <a:off x="2928620" y="3947795"/>
            <a:ext cx="3844925" cy="1179830"/>
            <a:chOff x="4584" y="6382"/>
            <a:chExt cx="6055" cy="1858"/>
          </a:xfrm>
        </p:grpSpPr>
        <p:sp>
          <p:nvSpPr>
            <p:cNvPr id="10" name="矩形 9"/>
            <p:cNvSpPr/>
            <p:nvPr>
              <p:custDataLst>
                <p:tags r:id="rId16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17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计划和进度安排</a:t>
              </a: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26" name="圆角矩形 25"/>
              <p:cNvSpPr/>
              <p:nvPr>
                <p:custDataLst>
                  <p:tags r:id="rId18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05</a:t>
                </a:r>
              </a:p>
            </p:txBody>
          </p:sp>
        </p:grpSp>
      </p:grpSp>
      <p:grpSp>
        <p:nvGrpSpPr>
          <p:cNvPr id="28" name="组合 27"/>
          <p:cNvGrpSpPr/>
          <p:nvPr>
            <p:custDataLst>
              <p:tags r:id="rId11"/>
            </p:custDataLst>
          </p:nvPr>
        </p:nvGrpSpPr>
        <p:grpSpPr>
          <a:xfrm>
            <a:off x="7684770" y="3947795"/>
            <a:ext cx="3844925" cy="1179830"/>
            <a:chOff x="4584" y="6382"/>
            <a:chExt cx="6055" cy="1858"/>
          </a:xfrm>
        </p:grpSpPr>
        <p:sp>
          <p:nvSpPr>
            <p:cNvPr id="29" name="矩形 28"/>
            <p:cNvSpPr/>
            <p:nvPr>
              <p:custDataLst>
                <p:tags r:id="rId12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13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 dirty="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参考文献与资料</a:t>
              </a: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32" name="圆角矩形 31"/>
              <p:cNvSpPr/>
              <p:nvPr>
                <p:custDataLst>
                  <p:tags r:id="rId1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33" name="文本框 32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06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研究背景和意义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01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研究背景和意义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9650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独立于上层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OS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用户对外设的操作：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endParaRPr lang="en-US" sz="20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看场景：阻塞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非阻塞、同步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endParaRPr lang="en-US" altLang="zh-CN" sz="20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异步：适用于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密集型场景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方式：无栈协程 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vs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Win32 Multi-Thread Async API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2) Java Message Queue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3) C/C++ AC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4) Rust Future</a:t>
            </a: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async-example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83300" y="487680"/>
            <a:ext cx="5485130" cy="5198745"/>
          </a:xfrm>
          <a:prstGeom prst="rect">
            <a:avLst/>
          </a:prstGeom>
        </p:spPr>
      </p:pic>
      <p:sp>
        <p:nvSpPr>
          <p:cNvPr id="14" name="TextBox 29"/>
          <p:cNvSpPr txBox="1"/>
          <p:nvPr/>
        </p:nvSpPr>
        <p:spPr>
          <a:xfrm>
            <a:off x="5576570" y="5686425"/>
            <a:ext cx="67094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Rust Futures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工作方式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[https://os.phil-opp.com/zh-TW/async-await/#async-await-in-rust]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研究概况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02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研究概况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串口驱动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实现：考虑内存安全、性能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/C++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(</a:t>
            </a:r>
            <a:r>
              <a:rPr lang="zh-CN" altLang="en-US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主要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)</a:t>
            </a:r>
            <a:endParaRPr lang="en-US" altLang="zh-CN" sz="16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linux, Windows, Unix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ArceOS, Alien OS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Go,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汇编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...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趋势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编写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OS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组件</a:t>
            </a: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众多硬件驱动模块被用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改造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sp>
        <p:nvSpPr>
          <p:cNvPr id="47" name="TextBox 29"/>
          <p:cNvSpPr txBox="1"/>
          <p:nvPr/>
        </p:nvSpPr>
        <p:spPr>
          <a:xfrm>
            <a:off x="6116320" y="6167120"/>
            <a:ext cx="5598795" cy="456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[https://rcore-os.cn/arceos-tutorial-book/ch02-02.html]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ArceOS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87490" y="7620"/>
            <a:ext cx="4867275" cy="6248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研究选题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03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研究选题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异步串口驱动模块设计与实现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为以下编写基于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异步逻辑驱动模块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）星光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开发板支持的外设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M.2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eMMC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插槽、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USB 3.0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40-pin GPIO header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、千兆以太网接口、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TF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卡插槽等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Flash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闪存块设备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如：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</a:t>
            </a:r>
          </a:p>
          <a:p>
            <a:pPr algn="l">
              <a:lnSpc>
                <a:spcPct val="150000"/>
              </a:lnSpc>
            </a:pP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9"/>
          <p:cNvSpPr txBox="1"/>
          <p:nvPr/>
        </p:nvSpPr>
        <p:spPr>
          <a:xfrm>
            <a:off x="6146703" y="5462674"/>
            <a:ext cx="559893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·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2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[https://rvspace.org/zh/homepage/product_center_sbc]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pic>
        <p:nvPicPr>
          <p:cNvPr id="10" name="图片 9" descr="星光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3330" y="1312545"/>
            <a:ext cx="5408930" cy="40570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研究目标和内容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04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E9DBF5"/>
      </a:dk2>
      <a:lt2>
        <a:srgbClr val="FFFFFF"/>
      </a:lt2>
      <a:accent1>
        <a:srgbClr val="7C2E9B"/>
      </a:accent1>
      <a:accent2>
        <a:srgbClr val="702E8F"/>
      </a:accent2>
      <a:accent3>
        <a:srgbClr val="642A86"/>
      </a:accent3>
      <a:accent4>
        <a:srgbClr val="521D79"/>
      </a:accent4>
      <a:accent5>
        <a:srgbClr val="4D2275"/>
      </a:accent5>
      <a:accent6>
        <a:srgbClr val="421E6C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826</Words>
  <Application>Microsoft Office PowerPoint</Application>
  <PresentationFormat>宽屏</PresentationFormat>
  <Paragraphs>131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Arial</vt:lpstr>
      <vt:lpstr>思源宋体 CN Medium</vt:lpstr>
      <vt:lpstr>Wingdings</vt:lpstr>
      <vt:lpstr>思源宋体 CN Heavy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黄 昊颖</cp:lastModifiedBy>
  <cp:revision>262</cp:revision>
  <dcterms:created xsi:type="dcterms:W3CDTF">2019-06-19T02:08:00Z</dcterms:created>
  <dcterms:modified xsi:type="dcterms:W3CDTF">2025-01-10T03:41:24Z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19CEF7AC5B154BC191B822103DC5C596_11</vt:lpwstr>
  </property>
</Properties>
</file>

<file path=docProps/thumbnail.jpeg>
</file>